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72" r:id="rId5"/>
    <p:sldId id="258" r:id="rId6"/>
    <p:sldId id="259" r:id="rId7"/>
    <p:sldId id="261" r:id="rId8"/>
    <p:sldId id="260" r:id="rId9"/>
    <p:sldId id="262" r:id="rId10"/>
    <p:sldId id="269" r:id="rId11"/>
    <p:sldId id="271" r:id="rId12"/>
    <p:sldId id="265" r:id="rId13"/>
    <p:sldId id="266" r:id="rId14"/>
    <p:sldId id="273" r:id="rId15"/>
    <p:sldId id="275" r:id="rId16"/>
    <p:sldId id="276" r:id="rId17"/>
  </p:sldIdLst>
  <p:sldSz cx="12192000" cy="6858000"/>
  <p:notesSz cx="7559675" cy="106918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027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peso Kg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DejaVu Sans" panose="020B0603030804020204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T0</c:v>
                </c:pt>
                <c:pt idx="1">
                  <c:v>T3</c:v>
                </c:pt>
                <c:pt idx="2">
                  <c:v>T6</c:v>
                </c:pt>
                <c:pt idx="3">
                  <c:v>T12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88</c:v>
                </c:pt>
                <c:pt idx="1">
                  <c:v>78.5</c:v>
                </c:pt>
                <c:pt idx="2">
                  <c:v>73</c:v>
                </c:pt>
                <c:pt idx="3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A-4D2E-A324-0F42ADE0C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1"/>
        </c:dLbls>
        <c:gapWidth val="100"/>
        <c:axId val="109776256"/>
        <c:axId val="110700800"/>
      </c:barChart>
      <c:catAx>
        <c:axId val="10977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DejaVu Sans" panose="020B0603030804020204"/>
                <a:cs typeface="+mn-cs"/>
              </a:defRPr>
            </a:pPr>
            <a:endParaRPr lang="it-IT"/>
          </a:p>
        </c:txPr>
        <c:crossAx val="110700800"/>
        <c:crosses val="autoZero"/>
        <c:auto val="1"/>
        <c:lblAlgn val="ctr"/>
        <c:lblOffset val="100"/>
        <c:noMultiLvlLbl val="0"/>
      </c:catAx>
      <c:valAx>
        <c:axId val="110700800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DejaVu Sans" panose="020B0603030804020204"/>
                <a:cs typeface="+mn-cs"/>
              </a:defRPr>
            </a:pPr>
            <a:endParaRPr lang="it-IT"/>
          </a:p>
        </c:txPr>
        <c:crossAx val="109776256"/>
        <c:crossesAt val="1"/>
        <c:crossBetween val="between"/>
      </c:valAx>
      <c:spPr>
        <a:noFill/>
        <a:ln>
          <a:solidFill>
            <a:srgbClr val="B3B3B3"/>
          </a:solidFill>
        </a:ln>
      </c:spPr>
    </c:plotArea>
    <c:legend>
      <c:legendPos val="r"/>
      <c:overlay val="0"/>
      <c:spPr>
        <a:noFill/>
        <a:ln>
          <a:noFill/>
        </a:ln>
      </c:spPr>
      <c:txPr>
        <a:bodyPr rot="0" spcFirstLastPara="0" vertOverflow="ellipsis" vert="horz" wrap="square" anchor="ctr" anchorCtr="1"/>
        <a:lstStyle/>
        <a:p>
          <a:pPr>
            <a:defRPr lang="en-US" sz="1000" b="0" i="0" u="none" strike="noStrike" kern="1200" spc="-1" baseline="0">
              <a:solidFill>
                <a:srgbClr val="000000"/>
              </a:solidFill>
              <a:latin typeface="Arial" panose="020B0604020202020204"/>
              <a:ea typeface="DejaVu Sans" panose="020B0603030804020204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e41d3212-4353-4469-886a-0a3087bf2945}"/>
      </c:ext>
    </c:extLst>
  </c:chart>
  <c:spPr>
    <a:noFill/>
    <a:ln>
      <a:noFill/>
    </a:ln>
  </c:spPr>
  <c:txPr>
    <a:bodyPr/>
    <a:lstStyle/>
    <a:p>
      <a:pPr>
        <a:defRPr lang="en-US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TWL%</c:v>
                </c:pt>
              </c:strCache>
            </c:strRef>
          </c:tx>
          <c:spPr>
            <a:solidFill>
              <a:srgbClr val="FFD32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DejaVu Sans" panose="020B0603030804020204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T3</c:v>
                </c:pt>
                <c:pt idx="1">
                  <c:v>T6</c:v>
                </c:pt>
                <c:pt idx="2">
                  <c:v>T12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E-4DD0-961A-6F603B48F6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1"/>
        </c:dLbls>
        <c:gapWidth val="100"/>
        <c:axId val="117249536"/>
        <c:axId val="117256576"/>
      </c:barChart>
      <c:catAx>
        <c:axId val="11724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DejaVu Sans" panose="020B0603030804020204"/>
                <a:cs typeface="+mn-cs"/>
              </a:defRPr>
            </a:pPr>
            <a:endParaRPr lang="it-IT"/>
          </a:p>
        </c:txPr>
        <c:crossAx val="117256576"/>
        <c:crosses val="autoZero"/>
        <c:auto val="1"/>
        <c:lblAlgn val="ctr"/>
        <c:lblOffset val="100"/>
        <c:noMultiLvlLbl val="0"/>
      </c:catAx>
      <c:valAx>
        <c:axId val="11725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DejaVu Sans" panose="020B0603030804020204"/>
                <a:cs typeface="+mn-cs"/>
              </a:defRPr>
            </a:pPr>
            <a:endParaRPr lang="it-IT"/>
          </a:p>
        </c:txPr>
        <c:crossAx val="117249536"/>
        <c:crosses val="autoZero"/>
        <c:crossBetween val="between"/>
      </c:valAx>
      <c:spPr>
        <a:noFill/>
        <a:ln>
          <a:solidFill>
            <a:srgbClr val="B3B3B3"/>
          </a:solidFill>
        </a:ln>
      </c:spPr>
    </c:plotArea>
    <c:legend>
      <c:legendPos val="r"/>
      <c:overlay val="0"/>
      <c:spPr>
        <a:noFill/>
        <a:ln>
          <a:noFill/>
        </a:ln>
      </c:spPr>
      <c:txPr>
        <a:bodyPr rot="0" spcFirstLastPara="0" vertOverflow="ellipsis" vert="horz" wrap="square" anchor="ctr" anchorCtr="1"/>
        <a:lstStyle/>
        <a:p>
          <a:pPr>
            <a:defRPr lang="en-US" sz="1000" b="0" i="0" u="none" strike="noStrike" kern="1200" spc="-1" baseline="0">
              <a:solidFill>
                <a:srgbClr val="000000"/>
              </a:solidFill>
              <a:latin typeface="Arial" panose="020B0604020202020204"/>
              <a:ea typeface="DejaVu Sans" panose="020B0603030804020204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0218077-5633-40c7-ba13-eb0f88aa9b9f}"/>
      </c:ext>
    </c:extLst>
  </c:chart>
  <c:spPr>
    <a:noFill/>
    <a:ln>
      <a:noFill/>
    </a:ln>
  </c:spPr>
  <c:txPr>
    <a:bodyPr/>
    <a:lstStyle/>
    <a:p>
      <a:pPr>
        <a:defRPr lang="en-US"/>
      </a:pPr>
      <a:endParaRPr lang="it-I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 hidden="1"/>
          <p:cNvSpPr/>
          <p:nvPr/>
        </p:nvSpPr>
        <p:spPr>
          <a:xfrm>
            <a:off x="0" y="1011960"/>
            <a:ext cx="1035720" cy="685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8166600" y="10800"/>
            <a:ext cx="2856960" cy="6846480"/>
            <a:chOff x="8166600" y="10800"/>
            <a:chExt cx="2856960" cy="6846480"/>
          </a:xfrm>
        </p:grpSpPr>
        <p:sp>
          <p:nvSpPr>
            <p:cNvPr id="3" name="CustomShape 3"/>
            <p:cNvSpPr/>
            <p:nvPr/>
          </p:nvSpPr>
          <p:spPr>
            <a:xfrm>
              <a:off x="8166600" y="10800"/>
              <a:ext cx="2856960" cy="684648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pic>
          <p:nvPicPr>
            <p:cNvPr id="4" name="Immagine 9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8166600" y="580320"/>
              <a:ext cx="2830680" cy="4929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CustomShape 4"/>
          <p:cNvSpPr/>
          <p:nvPr/>
        </p:nvSpPr>
        <p:spPr>
          <a:xfrm>
            <a:off x="7972200" y="0"/>
            <a:ext cx="2856960" cy="685728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6" name="CustomShape 5"/>
          <p:cNvSpPr/>
          <p:nvPr/>
        </p:nvSpPr>
        <p:spPr>
          <a:xfrm>
            <a:off x="4961160" y="0"/>
            <a:ext cx="153360" cy="68572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7" name="CustomShape 6"/>
          <p:cNvSpPr/>
          <p:nvPr/>
        </p:nvSpPr>
        <p:spPr>
          <a:xfrm>
            <a:off x="4876920" y="0"/>
            <a:ext cx="153360" cy="685728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8" name="Immagine 6"/>
          <p:cNvPicPr/>
          <p:nvPr/>
        </p:nvPicPr>
        <p:blipFill>
          <a:blip r:embed="rId15"/>
          <a:stretch>
            <a:fillRect/>
          </a:stretch>
        </p:blipFill>
        <p:spPr>
          <a:xfrm>
            <a:off x="2880" y="3960"/>
            <a:ext cx="4880880" cy="6857280"/>
          </a:xfrm>
          <a:prstGeom prst="rect">
            <a:avLst/>
          </a:prstGeom>
          <a:ln>
            <a:noFill/>
          </a:ln>
        </p:spPr>
      </p:pic>
      <p:sp>
        <p:nvSpPr>
          <p:cNvPr id="9" name="PlaceHolder 7"/>
          <p:cNvSpPr>
            <a:spLocks noGrp="1"/>
          </p:cNvSpPr>
          <p:nvPr>
            <p:ph type="ftr"/>
          </p:nvPr>
        </p:nvSpPr>
        <p:spPr>
          <a:xfrm>
            <a:off x="1097280" y="6446880"/>
            <a:ext cx="4845600" cy="3643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900" b="0" strike="noStrike" cap="all" spc="-1">
                <a:solidFill>
                  <a:srgbClr val="404040"/>
                </a:solidFill>
                <a:latin typeface="Calibri" panose="020F0502020204030204"/>
              </a:rPr>
              <a:t>Footer</a:t>
            </a:r>
            <a:endParaRPr lang="it-IT" sz="900" b="0" strike="noStrike" spc="-1">
              <a:latin typeface="Times New Roman" panose="02020603050405020304"/>
            </a:endParaRPr>
          </a:p>
        </p:txBody>
      </p:sp>
      <p:sp>
        <p:nvSpPr>
          <p:cNvPr id="10" name="PlaceHolder 8"/>
          <p:cNvSpPr>
            <a:spLocks noGrp="1"/>
          </p:cNvSpPr>
          <p:nvPr>
            <p:ph type="sldNum"/>
          </p:nvPr>
        </p:nvSpPr>
        <p:spPr>
          <a:xfrm>
            <a:off x="10375560" y="6446880"/>
            <a:ext cx="779400" cy="3643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949A66C-0EDA-40B2-97F3-F82B1CBD1D1C}" type="slidenum">
              <a:rPr lang="it-IT" sz="1050" b="0" strike="noStrike" spc="-1">
                <a:solidFill>
                  <a:srgbClr val="404040"/>
                </a:solidFill>
                <a:latin typeface="Calibri" panose="020F0502020204030204"/>
              </a:rPr>
              <a:t>‹#›</a:t>
            </a:fld>
            <a:endParaRPr lang="it-IT" sz="1050" b="0" strike="noStrike" spc="-1">
              <a:latin typeface="Times New Roman" panose="02020603050405020304"/>
            </a:endParaRPr>
          </a:p>
        </p:txBody>
      </p:sp>
      <p:sp>
        <p:nvSpPr>
          <p:cNvPr id="11" name="PlaceHolder 9"/>
          <p:cNvSpPr>
            <a:spLocks noGrp="1"/>
          </p:cNvSpPr>
          <p:nvPr>
            <p:ph type="dt"/>
          </p:nvPr>
        </p:nvSpPr>
        <p:spPr>
          <a:xfrm>
            <a:off x="6834240" y="6446880"/>
            <a:ext cx="2584080" cy="3643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endParaRPr lang="it-IT" sz="2400" b="0" strike="noStrike" spc="-1">
              <a:latin typeface="Times New Roman" panose="02020603050405020304"/>
            </a:endParaRPr>
          </a:p>
        </p:txBody>
      </p:sp>
      <p:sp>
        <p:nvSpPr>
          <p:cNvPr id="12" name="PlaceHolder 10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 panose="020B0604020202020204"/>
              </a:rPr>
              <a:t>Fai clic per modificare il formato del testo del titolo</a:t>
            </a:r>
          </a:p>
        </p:txBody>
      </p:sp>
      <p:sp>
        <p:nvSpPr>
          <p:cNvPr id="13" name="PlaceHolder 1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sz="3200" b="0" strike="noStrike" spc="-1">
                <a:latin typeface="Arial" panose="020B0604020202020204"/>
              </a:rPr>
              <a:t>Fai clic per modificare il formato del testo della struttura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it-IT" sz="2800" b="0" strike="noStrike" spc="-1">
                <a:latin typeface="Arial" panose="020B0604020202020204"/>
              </a:rPr>
              <a:t>Secondo livello struttura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sz="2400" b="0" strike="noStrike" spc="-1">
                <a:latin typeface="Arial" panose="020B0604020202020204"/>
              </a:rPr>
              <a:t>Terzo livello struttura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it-IT" sz="2000" b="0" strike="noStrike" spc="-1">
                <a:latin typeface="Arial" panose="020B0604020202020204"/>
              </a:rPr>
              <a:t>Quarto livello struttura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sz="2000" b="0" strike="noStrike" spc="-1">
                <a:latin typeface="Arial" panose="020B0604020202020204"/>
              </a:rPr>
              <a:t>Quinto livello struttura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sz="2000" b="0" strike="noStrike" spc="-1">
                <a:latin typeface="Arial" panose="020B0604020202020204"/>
              </a:rPr>
              <a:t>Sesto livello struttura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sz="2000" b="0" strike="noStrike" spc="-1">
                <a:latin typeface="Arial" panose="020B0604020202020204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1011960"/>
            <a:ext cx="1035720" cy="685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grpSp>
        <p:nvGrpSpPr>
          <p:cNvPr id="50" name="Group 2"/>
          <p:cNvGrpSpPr/>
          <p:nvPr/>
        </p:nvGrpSpPr>
        <p:grpSpPr>
          <a:xfrm>
            <a:off x="8166600" y="10800"/>
            <a:ext cx="2856960" cy="6846480"/>
            <a:chOff x="8166600" y="10800"/>
            <a:chExt cx="2856960" cy="6846480"/>
          </a:xfrm>
        </p:grpSpPr>
        <p:sp>
          <p:nvSpPr>
            <p:cNvPr id="51" name="CustomShape 3"/>
            <p:cNvSpPr/>
            <p:nvPr/>
          </p:nvSpPr>
          <p:spPr>
            <a:xfrm>
              <a:off x="8166600" y="10800"/>
              <a:ext cx="2856960" cy="684648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pic>
          <p:nvPicPr>
            <p:cNvPr id="52" name="Immagine 9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8166600" y="580320"/>
              <a:ext cx="2830680" cy="49291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3" name="Group 4"/>
          <p:cNvGrpSpPr/>
          <p:nvPr/>
        </p:nvGrpSpPr>
        <p:grpSpPr>
          <a:xfrm>
            <a:off x="0" y="6134040"/>
            <a:ext cx="12191400" cy="712440"/>
            <a:chOff x="0" y="6134040"/>
            <a:chExt cx="12191400" cy="712440"/>
          </a:xfrm>
        </p:grpSpPr>
        <p:sp>
          <p:nvSpPr>
            <p:cNvPr id="54" name="CustomShape 5"/>
            <p:cNvSpPr/>
            <p:nvPr/>
          </p:nvSpPr>
          <p:spPr>
            <a:xfrm rot="16200000">
              <a:off x="6073200" y="60840"/>
              <a:ext cx="45000" cy="12191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CustomShape 6"/>
            <p:cNvSpPr/>
            <p:nvPr/>
          </p:nvSpPr>
          <p:spPr>
            <a:xfrm rot="16200000">
              <a:off x="6044040" y="131400"/>
              <a:ext cx="103320" cy="1219140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pic>
          <p:nvPicPr>
            <p:cNvPr id="56" name="Immagine 9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0" y="6278400"/>
              <a:ext cx="12191400" cy="5680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7" name="PlaceHolder 7"/>
          <p:cNvSpPr>
            <a:spLocks noGrp="1"/>
          </p:cNvSpPr>
          <p:nvPr>
            <p:ph type="ftr"/>
          </p:nvPr>
        </p:nvSpPr>
        <p:spPr>
          <a:xfrm>
            <a:off x="1097280" y="6446880"/>
            <a:ext cx="4845600" cy="3643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900" b="0" strike="noStrike" cap="all" spc="-1">
                <a:solidFill>
                  <a:srgbClr val="404040"/>
                </a:solidFill>
                <a:latin typeface="Calibri" panose="020F0502020204030204"/>
              </a:rPr>
              <a:t>Footer</a:t>
            </a:r>
            <a:endParaRPr lang="it-IT" sz="900" b="0" strike="noStrike" spc="-1">
              <a:latin typeface="Times New Roman" panose="02020603050405020304"/>
            </a:endParaRPr>
          </a:p>
        </p:txBody>
      </p:sp>
      <p:sp>
        <p:nvSpPr>
          <p:cNvPr id="58" name="PlaceHolder 8"/>
          <p:cNvSpPr>
            <a:spLocks noGrp="1"/>
          </p:cNvSpPr>
          <p:nvPr>
            <p:ph type="sldNum"/>
          </p:nvPr>
        </p:nvSpPr>
        <p:spPr>
          <a:xfrm>
            <a:off x="10375560" y="6446880"/>
            <a:ext cx="779400" cy="3643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750E653-6A71-4989-8617-E65F96D85279}" type="slidenum">
              <a:rPr lang="it-IT" sz="1050" b="0" strike="noStrike" spc="-1">
                <a:solidFill>
                  <a:srgbClr val="404040"/>
                </a:solidFill>
                <a:latin typeface="Calibri" panose="020F0502020204030204"/>
              </a:rPr>
              <a:t>‹#›</a:t>
            </a:fld>
            <a:endParaRPr lang="it-IT" sz="1050" b="0" strike="noStrike" spc="-1">
              <a:latin typeface="Times New Roman" panose="02020603050405020304"/>
            </a:endParaRPr>
          </a:p>
        </p:txBody>
      </p:sp>
      <p:sp>
        <p:nvSpPr>
          <p:cNvPr id="59" name="PlaceHolder 9"/>
          <p:cNvSpPr>
            <a:spLocks noGrp="1"/>
          </p:cNvSpPr>
          <p:nvPr>
            <p:ph type="dt"/>
          </p:nvPr>
        </p:nvSpPr>
        <p:spPr>
          <a:xfrm>
            <a:off x="6834240" y="6446880"/>
            <a:ext cx="2584080" cy="3643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endParaRPr lang="it-IT" sz="2400" b="0" strike="noStrike" spc="-1">
              <a:latin typeface="Times New Roman" panose="02020603050405020304"/>
            </a:endParaRPr>
          </a:p>
        </p:txBody>
      </p:sp>
      <p:sp>
        <p:nvSpPr>
          <p:cNvPr id="60" name="PlaceHolder 10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 panose="020B0604020202020204"/>
              </a:rPr>
              <a:t>Fai clic per modificare il formato del testo del titolo</a:t>
            </a:r>
          </a:p>
        </p:txBody>
      </p:sp>
      <p:sp>
        <p:nvSpPr>
          <p:cNvPr id="61" name="PlaceHolder 1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sz="3200" b="0" strike="noStrike" spc="-1">
                <a:latin typeface="Arial" panose="020B0604020202020204"/>
              </a:rPr>
              <a:t>Fai clic per modificare il formato del testo della struttura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it-IT" sz="2800" b="0" strike="noStrike" spc="-1">
                <a:latin typeface="Arial" panose="020B0604020202020204"/>
              </a:rPr>
              <a:t>Secondo livello struttura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sz="2400" b="0" strike="noStrike" spc="-1">
                <a:latin typeface="Arial" panose="020B0604020202020204"/>
              </a:rPr>
              <a:t>Terzo livello struttura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it-IT" sz="2000" b="0" strike="noStrike" spc="-1">
                <a:latin typeface="Arial" panose="020B0604020202020204"/>
              </a:rPr>
              <a:t>Quarto livello struttura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sz="2000" b="0" strike="noStrike" spc="-1">
                <a:latin typeface="Arial" panose="020B0604020202020204"/>
              </a:rPr>
              <a:t>Quinto livello struttura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sz="2000" b="0" strike="noStrike" spc="-1">
                <a:latin typeface="Arial" panose="020B0604020202020204"/>
              </a:rPr>
              <a:t>Sesto livello struttura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sz="2000" b="0" strike="noStrike" spc="-1">
                <a:latin typeface="Arial" panose="020B0604020202020204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5469840" y="758880"/>
            <a:ext cx="6416640" cy="2805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sz="6000" b="1" i="1" strike="noStrike" spc="-52">
                <a:solidFill>
                  <a:srgbClr val="304297"/>
                </a:solidFill>
                <a:latin typeface="Times New Roman" panose="02020603050405020304"/>
              </a:rPr>
              <a:t>Il punto di vista del Nutrizionista</a:t>
            </a:r>
            <a:endParaRPr lang="it-IT" sz="6000" b="0" strike="noStrike" spc="-1">
              <a:latin typeface="Arial" panose="020B0604020202020204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5648760" y="4392360"/>
            <a:ext cx="6126840" cy="2203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800" b="0" i="1" strike="noStrike" cap="all" spc="197">
                <a:solidFill>
                  <a:srgbClr val="4A66AC"/>
                </a:solidFill>
                <a:latin typeface="Times New Roman" panose="02020603050405020304"/>
              </a:rPr>
              <a:t>Dott.ssa antonietta rossI</a:t>
            </a:r>
            <a:endParaRPr lang="it-IT" sz="2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800" b="0" i="1" strike="noStrike" cap="all" spc="197">
                <a:solidFill>
                  <a:srgbClr val="4A66AC"/>
                </a:solidFill>
                <a:latin typeface="Times New Roman" panose="02020603050405020304"/>
              </a:rPr>
              <a:t>Biologo-nutrizionista</a:t>
            </a:r>
            <a:endParaRPr lang="it-IT" sz="28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1097280" y="932355"/>
            <a:ext cx="10057680" cy="798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it-IT" sz="4800" b="0" i="1" strike="noStrike" spc="-1">
                <a:latin typeface="Arial" panose="020B0604020202020204"/>
              </a:rPr>
              <a:t>I dati della letteratura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5194" t="42302" r="46455" b="22000"/>
          <a:stretch>
            <a:fillRect/>
          </a:stretch>
        </p:blipFill>
        <p:spPr>
          <a:xfrm>
            <a:off x="6024245" y="2060575"/>
            <a:ext cx="5424170" cy="3842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44097" t="38099" r="36611" b="25500"/>
          <a:stretch>
            <a:fillRect/>
          </a:stretch>
        </p:blipFill>
        <p:spPr>
          <a:xfrm>
            <a:off x="1703705" y="3249295"/>
            <a:ext cx="2593975" cy="2753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23622" t="23401" r="41337" b="57698"/>
          <a:stretch>
            <a:fillRect/>
          </a:stretch>
        </p:blipFill>
        <p:spPr>
          <a:xfrm>
            <a:off x="335915" y="1730375"/>
            <a:ext cx="5006340" cy="151892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528435" y="4725035"/>
            <a:ext cx="5112385" cy="6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Text Box 8"/>
          <p:cNvSpPr txBox="1"/>
          <p:nvPr/>
        </p:nvSpPr>
        <p:spPr>
          <a:xfrm>
            <a:off x="8040370" y="1988820"/>
            <a:ext cx="3676015" cy="123825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it-IT" altLang="en-US"/>
              <a:t>TWL% dopo 1 aa: circa 15%</a:t>
            </a:r>
          </a:p>
          <a:p>
            <a:endParaRPr lang="it-IT" altLang="en-US"/>
          </a:p>
          <a:p>
            <a:r>
              <a:rPr lang="it-IT" altLang="en-US"/>
              <a:t>&gt;60% mantiene una TWL&gt;10% dopo 5 anni</a:t>
            </a:r>
          </a:p>
          <a:p>
            <a:endParaRPr lang="it-IT" altLang="en-US"/>
          </a:p>
          <a:p>
            <a:endParaRPr lang="it-IT" altLang="en-US"/>
          </a:p>
          <a:p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1097280" y="886000"/>
            <a:ext cx="10057680" cy="815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endParaRPr lang="it-IT" sz="4800" b="0" strike="noStrike" spc="-1">
              <a:latin typeface="Arial" panose="020B0604020202020204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1199295" y="1485860"/>
            <a:ext cx="10057680" cy="476604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45000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endParaRPr lang="it-IT" sz="3200" b="0" strike="noStrike" spc="-1" dirty="0">
              <a:latin typeface="Arial" panose="020B0604020202020204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3200" b="0" strike="noStrike" spc="-1" dirty="0">
                <a:latin typeface="Arial" panose="020B0604020202020204"/>
              </a:rPr>
              <a:t>Efficacia sul calo ponderale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3200" b="0" strike="noStrike" spc="-1" dirty="0">
                <a:latin typeface="Arial" panose="020B0604020202020204"/>
              </a:rPr>
              <a:t>Aderenza alla dieta e al follow-up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3200" b="0" strike="noStrike" spc="-1" dirty="0">
                <a:latin typeface="Arial" panose="020B0604020202020204"/>
              </a:rPr>
              <a:t>Valutazione preliminare: ESG e gravidanza</a:t>
            </a:r>
          </a:p>
          <a:p>
            <a: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Font typeface="Wingdings" panose="05000000000000000000" pitchFamily="2" charset="2"/>
              <a:buNone/>
            </a:pPr>
            <a:endParaRPr lang="it-IT" sz="3200" b="0" strike="noStrike" spc="-1" dirty="0">
              <a:latin typeface="Arial" panose="020B0604020202020204"/>
            </a:endParaRPr>
          </a:p>
        </p:txBody>
      </p:sp>
      <p:sp>
        <p:nvSpPr>
          <p:cNvPr id="2" name="TextShape 1"/>
          <p:cNvSpPr txBox="1"/>
          <p:nvPr/>
        </p:nvSpPr>
        <p:spPr>
          <a:xfrm>
            <a:off x="1097280" y="932355"/>
            <a:ext cx="10057680" cy="798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it-IT" sz="4800" b="0" i="1" strike="noStrike" spc="-1">
                <a:latin typeface="Arial" panose="020B0604020202020204"/>
              </a:rPr>
              <a:t>Valutazione della ns esperienza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95265" y="1052870"/>
            <a:ext cx="10057680" cy="64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rmAutofit fontScale="87500" lnSpcReduction="10000"/>
          </a:bodyPr>
          <a:lstStyle/>
          <a:p>
            <a:pPr>
              <a:lnSpc>
                <a:spcPct val="90000"/>
              </a:lnSpc>
            </a:pPr>
            <a:r>
              <a:rPr lang="it-IT" sz="4800" b="1" i="1" strike="noStrike" spc="-52">
                <a:solidFill>
                  <a:srgbClr val="404040"/>
                </a:solidFill>
                <a:latin typeface="Times New Roman" panose="02020603050405020304"/>
              </a:rPr>
              <a:t>     EFFICACIA</a:t>
            </a:r>
            <a:endParaRPr lang="it-IT" sz="4800" b="0" strike="noStrike" spc="-1">
              <a:latin typeface="Arial" panose="020B0604020202020204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253570" y="1384210"/>
            <a:ext cx="10057680" cy="51685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45000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400" b="0" strike="noStrike" spc="-1">
                <a:solidFill>
                  <a:srgbClr val="404040"/>
                </a:solidFill>
                <a:latin typeface="Calibri" panose="020F0502020204030204"/>
              </a:rPr>
              <a:t>       </a:t>
            </a:r>
            <a:endParaRPr lang="it-IT" sz="2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400" b="0" strike="noStrike" spc="-1">
                <a:solidFill>
                  <a:srgbClr val="404040"/>
                </a:solidFill>
                <a:latin typeface="Calibri" panose="020F0502020204030204"/>
              </a:rPr>
              <a:t>      2021-2025 → Nr pz: 85 (65 F – BMI 34,5)</a:t>
            </a:r>
            <a:endParaRPr lang="it-IT" sz="2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400" b="0" strike="noStrike" spc="-1">
                <a:solidFill>
                  <a:srgbClr val="404040"/>
                </a:solidFill>
                <a:latin typeface="Calibri" panose="020F0502020204030204"/>
              </a:rPr>
              <a:t>                           → Nr pz  FU a T12:  71 (58 F – BMI  27,3)   </a:t>
            </a:r>
            <a:endParaRPr lang="it-IT" sz="2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400" b="0" strike="noStrike" spc="-1">
                <a:solidFill>
                  <a:srgbClr val="404040"/>
                </a:solidFill>
                <a:latin typeface="Calibri" panose="020F0502020204030204"/>
              </a:rPr>
              <a:t>                                                                                                           </a:t>
            </a:r>
            <a:endParaRPr lang="it-IT" sz="2400" b="0" strike="noStrike" spc="-1">
              <a:latin typeface="Arial" panose="020B0604020202020204"/>
            </a:endParaRPr>
          </a:p>
        </p:txBody>
      </p:sp>
      <p:grpSp>
        <p:nvGrpSpPr>
          <p:cNvPr id="144" name="Group 9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aphicFrame>
        <p:nvGraphicFramePr>
          <p:cNvPr id="145" name="Chart 144"/>
          <p:cNvGraphicFramePr/>
          <p:nvPr/>
        </p:nvGraphicFramePr>
        <p:xfrm>
          <a:off x="360045" y="2943860"/>
          <a:ext cx="5015865" cy="281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6" name="CustomShape 10"/>
          <p:cNvSpPr/>
          <p:nvPr/>
        </p:nvSpPr>
        <p:spPr>
          <a:xfrm>
            <a:off x="3071270" y="3717180"/>
            <a:ext cx="360" cy="7419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latin typeface="Arial" panose="020B0604020202020204"/>
              </a:rPr>
              <a:t>*</a:t>
            </a:r>
          </a:p>
        </p:txBody>
      </p:sp>
      <p:graphicFrame>
        <p:nvGraphicFramePr>
          <p:cNvPr id="147" name="Chart 146"/>
          <p:cNvGraphicFramePr/>
          <p:nvPr/>
        </p:nvGraphicFramePr>
        <p:xfrm>
          <a:off x="6223000" y="2988945"/>
          <a:ext cx="5057140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8" name="CustomShape 11"/>
          <p:cNvSpPr/>
          <p:nvPr/>
        </p:nvSpPr>
        <p:spPr>
          <a:xfrm>
            <a:off x="3863325" y="4221365"/>
            <a:ext cx="359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latin typeface="Arial" panose="020B0604020202020204"/>
              </a:rPr>
              <a:t>*</a:t>
            </a:r>
          </a:p>
        </p:txBody>
      </p:sp>
      <p:sp>
        <p:nvSpPr>
          <p:cNvPr id="149" name="CustomShape 12"/>
          <p:cNvSpPr/>
          <p:nvPr/>
        </p:nvSpPr>
        <p:spPr>
          <a:xfrm>
            <a:off x="8388590" y="3572250"/>
            <a:ext cx="359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latin typeface="Arial" panose="020B0604020202020204"/>
              </a:rPr>
              <a:t>*</a:t>
            </a:r>
          </a:p>
        </p:txBody>
      </p:sp>
      <p:sp>
        <p:nvSpPr>
          <p:cNvPr id="150" name="CustomShape 13"/>
          <p:cNvSpPr/>
          <p:nvPr/>
        </p:nvSpPr>
        <p:spPr>
          <a:xfrm>
            <a:off x="9776115" y="3141470"/>
            <a:ext cx="360" cy="7419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latin typeface="Arial" panose="020B0604020202020204"/>
              </a:rPr>
              <a:t>*</a:t>
            </a:r>
          </a:p>
        </p:txBody>
      </p:sp>
      <p:sp>
        <p:nvSpPr>
          <p:cNvPr id="4" name="Oval 3"/>
          <p:cNvSpPr/>
          <p:nvPr/>
        </p:nvSpPr>
        <p:spPr>
          <a:xfrm>
            <a:off x="9552305" y="3213100"/>
            <a:ext cx="504190" cy="360045"/>
          </a:xfrm>
          <a:prstGeom prst="ellips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7896225" y="1484630"/>
            <a:ext cx="32816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/>
              <a:t>esperienza dell’Operatore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/>
              <a:t>modifiche del programma nutrizionale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/>
              <a:t>alta aderenza al FU </a:t>
            </a:r>
            <a:r>
              <a:rPr lang="it-IT" altLang="en-US">
                <a:solidFill>
                  <a:srgbClr val="FF0000"/>
                </a:solidFill>
              </a:rPr>
              <a:t>(83%)</a:t>
            </a:r>
            <a:r>
              <a:rPr lang="it-IT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1097280" y="932355"/>
            <a:ext cx="10057680" cy="798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it-IT" sz="4800" b="0" i="1" strike="noStrike" spc="-1">
                <a:latin typeface="Arial" panose="020B0604020202020204"/>
              </a:rPr>
              <a:t>ESG e gravidanza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768985" y="2348865"/>
            <a:ext cx="921575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altLang="en-US" dirty="0"/>
              <a:t>La % di procedure eseguite sulle donne è superiore rispetto agli uomini</a:t>
            </a:r>
          </a:p>
          <a:p>
            <a:pPr marL="342900" indent="-342900">
              <a:buAutoNum type="arabicPeriod"/>
            </a:pPr>
            <a:endParaRPr lang="it-IT" altLang="en-US" dirty="0"/>
          </a:p>
          <a:p>
            <a:pPr marL="342900" indent="-342900">
              <a:buAutoNum type="arabicPeriod"/>
            </a:pPr>
            <a:r>
              <a:rPr lang="it-IT" altLang="en-US" dirty="0"/>
              <a:t>La maggioranza delle procedure viene eseguita in donne in età fertile</a:t>
            </a:r>
          </a:p>
          <a:p>
            <a:pPr marL="342900" indent="-342900">
              <a:buAutoNum type="arabicPeriod"/>
            </a:pPr>
            <a:endParaRPr lang="it-IT" altLang="en-US" dirty="0"/>
          </a:p>
          <a:p>
            <a:pPr marL="342900" indent="-342900">
              <a:buAutoNum type="arabicPeriod"/>
            </a:pPr>
            <a:r>
              <a:rPr lang="it-IT" altLang="en-US" dirty="0"/>
              <a:t>Non sono stati registrati casi di ridotta fertilità nelle pz sottoposte a ESG</a:t>
            </a:r>
          </a:p>
          <a:p>
            <a:pPr marL="342900" indent="-342900">
              <a:buAutoNum type="arabicPeriod"/>
            </a:pPr>
            <a:endParaRPr lang="it-IT" altLang="en-US" dirty="0"/>
          </a:p>
          <a:p>
            <a:pPr marL="342900" indent="-342900">
              <a:buAutoNum type="arabicPeriod"/>
            </a:pPr>
            <a:r>
              <a:rPr lang="it-IT" altLang="en-US" dirty="0"/>
              <a:t>3 pz hanno avuto una gravidanza dopo ESG</a:t>
            </a:r>
          </a:p>
          <a:p>
            <a:pPr marL="342900" indent="-342900">
              <a:buAutoNum type="arabicPeriod"/>
            </a:pPr>
            <a:endParaRPr lang="it-IT" altLang="en-US" dirty="0"/>
          </a:p>
          <a:p>
            <a:pPr marL="342900" indent="-342900">
              <a:buAutoNum type="arabicPeriod"/>
            </a:pPr>
            <a:r>
              <a:rPr lang="it-IT" altLang="en-US" dirty="0"/>
              <a:t>Tutte le gravidanze sono progredite fisiologicamente seguendo il FU nutrizionale prescritto</a:t>
            </a:r>
          </a:p>
          <a:p>
            <a:pPr marL="342900" indent="-342900">
              <a:buAutoNum type="arabicPeriod"/>
            </a:pPr>
            <a:endParaRPr lang="it-IT" altLang="en-US" dirty="0"/>
          </a:p>
          <a:p>
            <a:pPr marL="342900" indent="-342900">
              <a:buAutoNum type="arabicPeriod"/>
            </a:pPr>
            <a:r>
              <a:rPr lang="it-IT" altLang="en-US" dirty="0"/>
              <a:t>Le 3 pz sono riuscite </a:t>
            </a:r>
            <a:r>
              <a:rPr lang="it-IT" altLang="en-US"/>
              <a:t>a rientrare nel peso </a:t>
            </a:r>
            <a:r>
              <a:rPr lang="it-IT" altLang="en-US" dirty="0"/>
              <a:t>iniziale dopo il parto</a:t>
            </a:r>
          </a:p>
          <a:p>
            <a:pPr marL="342900" indent="-342900">
              <a:buAutoNum type="arabicPeriod"/>
            </a:pPr>
            <a:endParaRPr lang="it-IT" altLang="en-US" dirty="0"/>
          </a:p>
          <a:p>
            <a:pPr marL="342900" indent="-342900">
              <a:buAutoNum type="arabicPeriod"/>
            </a:pPr>
            <a:endParaRPr lang="it-IT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1097280" y="932355"/>
            <a:ext cx="10057680" cy="798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it-IT" sz="4800" b="0" i="1" strike="noStrike" spc="-1">
                <a:latin typeface="Arial" panose="020B0604020202020204"/>
              </a:rPr>
              <a:t>CONCLUSIONI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31520" y="2098040"/>
            <a:ext cx="10117455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altLang="en-US" sz="1600"/>
              <a:t>L’ESG rappresenta una valida opzione nel trattamento dell’obesità, in particolare in alcune sottoclassi di pz </a:t>
            </a:r>
          </a:p>
          <a:p>
            <a:pPr marL="342900" indent="-342900">
              <a:buAutoNum type="arabicPeriod"/>
            </a:pPr>
            <a:endParaRPr lang="it-IT" altLang="en-US" sz="1600"/>
          </a:p>
          <a:p>
            <a:pPr marL="342900" indent="-342900">
              <a:buAutoNum type="arabicPeriod"/>
            </a:pPr>
            <a:r>
              <a:rPr lang="it-IT" altLang="en-US" sz="1600"/>
              <a:t>Non esiste ad oggi un protocollo validato per la dieta peri-operatoria e la gestione nutrizionale nel FU </a:t>
            </a:r>
          </a:p>
          <a:p>
            <a:pPr marL="342900" indent="-342900">
              <a:buAutoNum type="arabicPeriod"/>
            </a:pPr>
            <a:endParaRPr lang="it-IT" altLang="en-US" sz="1600"/>
          </a:p>
          <a:p>
            <a:pPr marL="342900" indent="-342900">
              <a:buAutoNum type="arabicPeriod"/>
            </a:pPr>
            <a:r>
              <a:rPr lang="it-IT" altLang="en-US" sz="1600"/>
              <a:t>Nella ns esperienza con dati raccolti dopo il 2021, l’ESG ha un outcome &gt; 15% e questo dipende dalla maggiore consapevolezza e collaborazione di tutto il team (endoscopista, nutrizionista e psicologo) </a:t>
            </a:r>
          </a:p>
          <a:p>
            <a:pPr marL="342900" indent="-342900">
              <a:buAutoNum type="arabicPeriod"/>
            </a:pPr>
            <a:endParaRPr lang="it-IT" altLang="en-US" sz="1600"/>
          </a:p>
          <a:p>
            <a:pPr marL="342900" indent="-342900">
              <a:buAutoNum type="arabicPeriod"/>
            </a:pPr>
            <a:r>
              <a:rPr lang="it-IT" altLang="en-US" sz="1600"/>
              <a:t>Secondo la ns esperienza una dieta ad alto contenuto proteico migliora l’outcome e l’aderenza alla dieta in pz sottoposti a ESG, ma futuri studi sono necessari per confermare la ns osservazione</a:t>
            </a:r>
          </a:p>
          <a:p>
            <a:pPr marL="342900" indent="-342900">
              <a:buAutoNum type="arabicPeriod"/>
            </a:pPr>
            <a:endParaRPr lang="it-IT" altLang="en-US" sz="1600"/>
          </a:p>
          <a:p>
            <a:pPr marL="342900" indent="-342900">
              <a:buAutoNum type="arabicPeriod"/>
            </a:pPr>
            <a:r>
              <a:rPr lang="it-IT" altLang="en-US" sz="1600"/>
              <a:t>Secondo la ns esperienza l’ESG non inficia la fertilità e con adeguato FU permette un corretto controllo del peso durante la gestazione e nel puerperio, ma studi mirati devono confermare tale osservazione.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3AA86-1A3A-26E4-5287-C8A9BCB6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2669829"/>
            <a:ext cx="10972440" cy="923330"/>
          </a:xfrm>
        </p:spPr>
        <p:txBody>
          <a:bodyPr/>
          <a:lstStyle/>
          <a:p>
            <a:r>
              <a:rPr lang="en-US" sz="6000" dirty="0"/>
              <a:t>Grazie per </a:t>
            </a:r>
            <a:r>
              <a:rPr lang="en-US" sz="6000" dirty="0" err="1"/>
              <a:t>l’attenzione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917A0-422E-A557-5665-885A7065323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3454660"/>
            <a:ext cx="10972440" cy="276999"/>
          </a:xfrm>
        </p:spPr>
        <p:txBody>
          <a:bodyPr/>
          <a:lstStyle/>
          <a:p>
            <a:r>
              <a:rPr lang="en-US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229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415415" y="908860"/>
            <a:ext cx="10057680" cy="849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t-IT" sz="6000" b="1" i="1" strike="noStrike" spc="-52">
                <a:solidFill>
                  <a:srgbClr val="404040"/>
                </a:solidFill>
                <a:latin typeface="Times New Roman" panose="02020603050405020304"/>
              </a:rPr>
              <a:t>Introduzione</a:t>
            </a:r>
            <a:endParaRPr lang="it-IT" sz="6000" b="0" strike="noStrike" spc="-1">
              <a:latin typeface="Arial" panose="020B0604020202020204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50240" y="2202180"/>
            <a:ext cx="1048639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/>
              <a:t>L’endoscopia bariatrica e le nuove terapie farmacologiche possono essere considerate le “new entry” nel trattamento dell’obesità</a:t>
            </a:r>
          </a:p>
          <a:p>
            <a:endParaRPr lang="it-IT" altLang="en-US"/>
          </a:p>
          <a:p>
            <a:r>
              <a:rPr lang="it-IT" altLang="en-US"/>
              <a:t>L’ESG è stata “ufficialmente” inserita nelle linee guida per il trattamento dell’obesità</a:t>
            </a:r>
          </a:p>
          <a:p>
            <a:endParaRPr lang="it-IT" altLang="en-US"/>
          </a:p>
          <a:p>
            <a:r>
              <a:rPr lang="it-IT" altLang="en-US"/>
              <a:t>Tale procedura è una tecnica chirurgica considerata “mini-invasiva” o meglio “non demolitiva”</a:t>
            </a:r>
          </a:p>
          <a:p>
            <a:endParaRPr lang="it-IT" altLang="en-US"/>
          </a:p>
          <a:p>
            <a:r>
              <a:rPr lang="it-IT" altLang="en-US"/>
              <a:t>L’obiettivo di tale procedura è ridurre la volumetria gastrica e contenstuamente ridurre lo svuotamento gastrico alterando la contrattilità gastrica</a:t>
            </a:r>
          </a:p>
          <a:p>
            <a:endParaRPr lang="it-IT" altLang="en-US"/>
          </a:p>
          <a:p>
            <a:r>
              <a:rPr lang="it-IT" altLang="en-US"/>
              <a:t>Il rallentato svuotamento gastrico aumenta il senso di sazietà e induce l’insorgenza di sintomi dispeptici al pasto al fine di ridurre l’intake calorico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2"/>
          <p:cNvPicPr preferRelativeResize="0"/>
          <p:nvPr/>
        </p:nvPicPr>
        <p:blipFill rotWithShape="1">
          <a:blip r:embed="rId2"/>
          <a:srcRect l="17520" t="28824" r="11531" b="10056"/>
          <a:stretch>
            <a:fillRect/>
          </a:stretch>
        </p:blipFill>
        <p:spPr>
          <a:xfrm>
            <a:off x="3824984" y="4835842"/>
            <a:ext cx="2331720" cy="111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2"/>
          <p:cNvPicPr preferRelativeResize="0"/>
          <p:nvPr/>
        </p:nvPicPr>
        <p:blipFill rotWithShape="1">
          <a:blip r:embed="rId3"/>
          <a:srcRect l="11974" t="29491" r="27953" b="58342"/>
          <a:stretch>
            <a:fillRect/>
          </a:stretch>
        </p:blipFill>
        <p:spPr>
          <a:xfrm>
            <a:off x="6384032" y="1916832"/>
            <a:ext cx="5490468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9"/>
          <p:cNvPicPr preferRelativeResize="0"/>
          <p:nvPr/>
        </p:nvPicPr>
        <p:blipFill rotWithShape="1">
          <a:blip r:embed="rId4"/>
          <a:srcRect l="22656" t="39019" r="27203" b="36824"/>
          <a:stretch>
            <a:fillRect/>
          </a:stretch>
        </p:blipFill>
        <p:spPr>
          <a:xfrm>
            <a:off x="191344" y="2039620"/>
            <a:ext cx="5409530" cy="121158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TextShape 1"/>
          <p:cNvSpPr txBox="1"/>
          <p:nvPr/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800" b="1" i="1" strike="noStrike" spc="-52">
                <a:solidFill>
                  <a:srgbClr val="404040"/>
                </a:solidFill>
                <a:latin typeface="Times New Roman" panose="02020603050405020304"/>
              </a:rPr>
              <a:t>Indicazioni all’ESG - LINEE GUIDA</a:t>
            </a:r>
            <a:endParaRPr lang="it-IT" sz="4800" b="0" strike="noStrike" spc="-1">
              <a:latin typeface="Arial" panose="020B0604020202020204"/>
            </a:endParaRPr>
          </a:p>
        </p:txBody>
      </p:sp>
      <p:sp>
        <p:nvSpPr>
          <p:cNvPr id="291" name="Google Shape;291;p10"/>
          <p:cNvSpPr txBox="1"/>
          <p:nvPr/>
        </p:nvSpPr>
        <p:spPr>
          <a:xfrm>
            <a:off x="6817995" y="4221088"/>
            <a:ext cx="4864735" cy="64389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L’ESG è indicata nel trattamento dell’obesità di I e II grado  </a:t>
            </a:r>
          </a:p>
        </p:txBody>
      </p:sp>
      <p:sp>
        <p:nvSpPr>
          <p:cNvPr id="292" name="Google Shape;292;p10"/>
          <p:cNvSpPr txBox="1"/>
          <p:nvPr/>
        </p:nvSpPr>
        <p:spPr>
          <a:xfrm>
            <a:off x="6797675" y="5161915"/>
            <a:ext cx="4885055" cy="92075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L’ESG è gravata da complicanze minori e di minore severità rispetto all’SG. L’insorgenza di GERD è più rara dopo ESG rispetto a SG.</a:t>
            </a: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0" name="Google Shape;290;p10"/>
          <p:cNvSpPr txBox="1"/>
          <p:nvPr/>
        </p:nvSpPr>
        <p:spPr>
          <a:xfrm>
            <a:off x="6817995" y="3284984"/>
            <a:ext cx="4853940" cy="64389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L’ESG è più efficace nel trattamento dell’obesità rispetto alle modifiche dello stile di vita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" name="Google Shape;296;p10"/>
          <p:cNvPicPr preferRelativeResize="0"/>
          <p:nvPr/>
        </p:nvPicPr>
        <p:blipFill rotWithShape="1">
          <a:blip r:embed="rId5"/>
          <a:srcRect l="20521" t="54630" r="27463" b="22852"/>
          <a:stretch>
            <a:fillRect/>
          </a:stretch>
        </p:blipFill>
        <p:spPr>
          <a:xfrm>
            <a:off x="551384" y="3356992"/>
            <a:ext cx="5853484" cy="1325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1" animBg="1"/>
      <p:bldP spid="291" grpId="2" animBg="1"/>
      <p:bldP spid="292" grpId="1" animBg="1"/>
      <p:bldP spid="292" grpId="2" animBg="1"/>
      <p:bldP spid="290" grpId="1" animBg="1"/>
      <p:bldP spid="29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800" b="1" i="1" strike="noStrike" spc="-52">
                <a:solidFill>
                  <a:srgbClr val="404040"/>
                </a:solidFill>
                <a:latin typeface="Times New Roman" panose="02020603050405020304"/>
              </a:rPr>
              <a:t>Indicazioni all’ESG - LINEE GUIDA</a:t>
            </a:r>
            <a:endParaRPr lang="it-IT" sz="4800" b="0" strike="noStrike" spc="-1">
              <a:latin typeface="Arial" panose="020B0604020202020204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1127760" y="2493010"/>
            <a:ext cx="10057765" cy="310769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45000">
            <a:normAutofit/>
          </a:bodyPr>
          <a:lstStyle/>
          <a:p>
            <a:pPr marL="266700" indent="-2667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Font typeface="Wingdings" panose="05000000000000000000" pitchFamily="2" charset="2"/>
              <a:buChar char=""/>
            </a:pPr>
            <a:r>
              <a:rPr lang="it-IT" sz="3200" b="0" strike="noStrike" spc="-1">
                <a:solidFill>
                  <a:srgbClr val="404040"/>
                </a:solidFill>
                <a:latin typeface="Times New Roman" panose="02020603050405020304"/>
              </a:rPr>
              <a:t>Stato di obesità permanente da almeno 5 anni</a:t>
            </a:r>
            <a:endParaRPr lang="it-IT" sz="3200" b="0" strike="noStrike" spc="-1">
              <a:latin typeface="Arial" panose="020B0604020202020204"/>
            </a:endParaRPr>
          </a:p>
          <a:p>
            <a:pPr marL="266700" indent="-2667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Font typeface="Wingdings" panose="05000000000000000000" pitchFamily="2" charset="2"/>
              <a:buChar char=""/>
            </a:pPr>
            <a:r>
              <a:rPr lang="it-IT" sz="3200" b="0" strike="noStrike" spc="-1">
                <a:solidFill>
                  <a:srgbClr val="404040"/>
                </a:solidFill>
                <a:latin typeface="Times New Roman" panose="02020603050405020304"/>
              </a:rPr>
              <a:t>Consapevolezze e motivazioni (verificate attraverso valutazione psicologica)</a:t>
            </a:r>
            <a:endParaRPr lang="it-IT" sz="3200" b="0" strike="noStrike" spc="-1">
              <a:latin typeface="Arial" panose="020B0604020202020204"/>
            </a:endParaRPr>
          </a:p>
          <a:p>
            <a:pPr marL="266700" indent="-2667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Font typeface="Wingdings" panose="05000000000000000000" pitchFamily="2" charset="2"/>
              <a:buChar char=""/>
            </a:pPr>
            <a:r>
              <a:rPr lang="it-IT" sz="3200" b="0" strike="noStrike" spc="-1">
                <a:solidFill>
                  <a:srgbClr val="404040"/>
                </a:solidFill>
                <a:latin typeface="Times New Roman" panose="02020603050405020304"/>
              </a:rPr>
              <a:t>Assenza di controindicazioni (verificate mediante EGDS e visita chirurgica)</a:t>
            </a:r>
            <a:endParaRPr lang="it-IT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endParaRPr lang="it-IT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endParaRPr lang="it-IT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1174320" y="936000"/>
            <a:ext cx="10057680" cy="84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it-IT" sz="4800" b="1" i="1" strike="noStrike" spc="-52">
                <a:solidFill>
                  <a:srgbClr val="404040"/>
                </a:solidFill>
                <a:latin typeface="Times New Roman" panose="02020603050405020304"/>
              </a:rPr>
              <a:t>Valutazione nutrizionale: pre-operatoria</a:t>
            </a:r>
            <a:endParaRPr lang="it-IT" sz="4800" b="0" strike="noStrike" spc="-1">
              <a:latin typeface="Arial" panose="020B0604020202020204"/>
            </a:endParaRPr>
          </a:p>
        </p:txBody>
      </p:sp>
      <p:pic>
        <p:nvPicPr>
          <p:cNvPr id="296" name="Google Shape;296;p10"/>
          <p:cNvPicPr preferRelativeResize="0"/>
          <p:nvPr/>
        </p:nvPicPr>
        <p:blipFill rotWithShape="1">
          <a:blip r:embed="rId2"/>
          <a:srcRect l="20521" t="54630" r="27463" b="22852"/>
          <a:stretch>
            <a:fillRect/>
          </a:stretch>
        </p:blipFill>
        <p:spPr>
          <a:xfrm>
            <a:off x="5802927" y="1988820"/>
            <a:ext cx="6341745" cy="154432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0"/>
          <p:cNvSpPr txBox="1"/>
          <p:nvPr/>
        </p:nvSpPr>
        <p:spPr>
          <a:xfrm>
            <a:off x="6019462" y="3716655"/>
            <a:ext cx="4593590" cy="92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Il percorso bariatrico pre e post operatorio (psicologico-nutrizionale-FU) </a:t>
            </a:r>
            <a:r>
              <a:rPr lang="it-IT" sz="18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deve</a:t>
            </a:r>
            <a:r>
              <a:rPr lang="it-IT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essere identico a quello previsto per i pz chirurgici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5" name="Google Shape;295;p10"/>
          <p:cNvSpPr txBox="1"/>
          <p:nvPr/>
        </p:nvSpPr>
        <p:spPr>
          <a:xfrm>
            <a:off x="6030257" y="4808855"/>
            <a:ext cx="4593590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L’indicazione all’ESG deve essere valutata caso-per-caso dal team multidisciplinare, come per la Chirurgia Bariatrica rifacendosi ai criteri già valutati dall’IFSO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79376" y="2492896"/>
            <a:ext cx="4907280" cy="267271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it-IT" altLang="en-US" b="1" dirty="0"/>
              <a:t>Pz da considerare per trattamento endoscopico:</a:t>
            </a:r>
          </a:p>
          <a:p>
            <a:endParaRPr lang="it-IT" altLang="en-US" dirty="0"/>
          </a:p>
          <a:p>
            <a:pPr marL="342900" indent="-342900">
              <a:buAutoNum type="arabicPeriod"/>
            </a:pPr>
            <a:r>
              <a:rPr lang="it-IT" altLang="en-US" dirty="0"/>
              <a:t>Fallimento della dieta (almeno 5 aa)</a:t>
            </a:r>
          </a:p>
          <a:p>
            <a:pPr marL="342900" indent="-342900">
              <a:buAutoNum type="arabicPeriod"/>
            </a:pPr>
            <a:r>
              <a:rPr lang="it-IT" altLang="en-US" dirty="0"/>
              <a:t>Giovane età</a:t>
            </a:r>
          </a:p>
          <a:p>
            <a:pPr marL="342900" indent="-342900">
              <a:buAutoNum type="arabicPeriod"/>
            </a:pPr>
            <a:r>
              <a:rPr lang="it-IT" altLang="en-US" dirty="0"/>
              <a:t>Obesità di I grado o sovrappeso severo con alto rischio metabolico</a:t>
            </a:r>
          </a:p>
          <a:p>
            <a:pPr marL="342900" indent="-342900">
              <a:buAutoNum type="arabicPeriod"/>
            </a:pPr>
            <a:r>
              <a:rPr lang="it-IT" altLang="en-US" dirty="0"/>
              <a:t>Anamnesi positiva per multipli interventi addominali (</a:t>
            </a:r>
            <a:r>
              <a:rPr lang="it-IT" altLang="en-US" dirty="0" err="1"/>
              <a:t>crf</a:t>
            </a:r>
            <a:r>
              <a:rPr lang="it-IT" altLang="en-US" dirty="0"/>
              <a:t> con chirurgo di riferimento)</a:t>
            </a:r>
          </a:p>
          <a:p>
            <a:pPr marL="342900" indent="-342900">
              <a:buAutoNum type="arabicPeriod"/>
            </a:pPr>
            <a:endParaRPr lang="it-IT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/>
          <p:cNvPicPr/>
          <p:nvPr/>
        </p:nvPicPr>
        <p:blipFill>
          <a:blip r:embed="rId2"/>
          <a:srcRect l="20840" t="46865" r="43348" b="23716"/>
          <a:stretch>
            <a:fillRect/>
          </a:stretch>
        </p:blipFill>
        <p:spPr>
          <a:xfrm>
            <a:off x="1152000" y="504000"/>
            <a:ext cx="4365360" cy="2015640"/>
          </a:xfrm>
          <a:prstGeom prst="rect">
            <a:avLst/>
          </a:prstGeom>
          <a:ln>
            <a:noFill/>
          </a:ln>
        </p:spPr>
      </p:pic>
      <p:pic>
        <p:nvPicPr>
          <p:cNvPr id="116" name="Picture 115"/>
          <p:cNvPicPr/>
          <p:nvPr/>
        </p:nvPicPr>
        <p:blipFill>
          <a:blip r:embed="rId3"/>
          <a:stretch>
            <a:fillRect/>
          </a:stretch>
        </p:blipFill>
        <p:spPr>
          <a:xfrm>
            <a:off x="216000" y="2736000"/>
            <a:ext cx="5581800" cy="2981880"/>
          </a:xfrm>
          <a:prstGeom prst="rect">
            <a:avLst/>
          </a:prstGeom>
          <a:ln>
            <a:noFill/>
          </a:ln>
        </p:spPr>
      </p:pic>
      <p:sp>
        <p:nvSpPr>
          <p:cNvPr id="117" name="TextShape 1"/>
          <p:cNvSpPr txBox="1"/>
          <p:nvPr/>
        </p:nvSpPr>
        <p:spPr>
          <a:xfrm>
            <a:off x="8208000" y="576000"/>
            <a:ext cx="1656000" cy="6022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lIns="90000" tIns="45000" rIns="90000" bIns="45000">
            <a:spAutoFit/>
          </a:bodyPr>
          <a:lstStyle/>
          <a:p>
            <a:r>
              <a:rPr lang="it-IT" sz="1800" b="0" strike="noStrike" spc="-1">
                <a:latin typeface="Arial" panose="020B0604020202020204"/>
              </a:rPr>
              <a:t>Programma di</a:t>
            </a:r>
          </a:p>
          <a:p>
            <a:pPr algn="ctr"/>
            <a:r>
              <a:rPr lang="it-IT" sz="1800" b="0" strike="noStrike" spc="-1">
                <a:latin typeface="Arial" panose="020B0604020202020204"/>
              </a:rPr>
              <a:t>ri-educazione</a:t>
            </a:r>
          </a:p>
        </p:txBody>
      </p:sp>
      <p:sp>
        <p:nvSpPr>
          <p:cNvPr id="118" name="TextShape 2"/>
          <p:cNvSpPr txBox="1"/>
          <p:nvPr/>
        </p:nvSpPr>
        <p:spPr>
          <a:xfrm>
            <a:off x="6048000" y="1584000"/>
            <a:ext cx="2304000" cy="9347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lIns="90000" tIns="45000" rIns="90000" bIns="45000">
            <a:spAutoFit/>
          </a:bodyPr>
          <a:lstStyle/>
          <a:p>
            <a:r>
              <a:rPr lang="it-IT" sz="1100" b="1" strike="noStrike" spc="-1">
                <a:latin typeface="Arial" panose="020B0604020202020204"/>
              </a:rPr>
              <a:t>LIQUIDI</a:t>
            </a:r>
          </a:p>
          <a:p>
            <a:r>
              <a:rPr lang="it-IT" sz="1100" b="0" strike="noStrike" spc="-1">
                <a:latin typeface="Arial" panose="020B0604020202020204"/>
              </a:rPr>
              <a:t>- Idratazione durante la giornata</a:t>
            </a:r>
          </a:p>
          <a:p>
            <a:r>
              <a:rPr lang="it-IT" sz="1100" b="0" strike="noStrike" spc="-1">
                <a:latin typeface="Arial" panose="020B0604020202020204"/>
              </a:rPr>
              <a:t>- Volumi piccoli nelle fasi iniziali</a:t>
            </a:r>
          </a:p>
          <a:p>
            <a:r>
              <a:rPr lang="it-IT" sz="1100" b="0" strike="noStrike" spc="-1">
                <a:latin typeface="Arial" panose="020B0604020202020204"/>
              </a:rPr>
              <a:t>- scelta di bevande “sane”</a:t>
            </a:r>
          </a:p>
          <a:p>
            <a:r>
              <a:rPr lang="it-IT" sz="1100" b="0" strike="noStrike" spc="-1">
                <a:latin typeface="Arial" panose="020B0604020202020204"/>
              </a:rPr>
              <a:t>- Non bere al pasto (fasi iniziali)</a:t>
            </a:r>
          </a:p>
        </p:txBody>
      </p:sp>
      <p:sp>
        <p:nvSpPr>
          <p:cNvPr id="119" name="TextShape 3"/>
          <p:cNvSpPr txBox="1"/>
          <p:nvPr/>
        </p:nvSpPr>
        <p:spPr>
          <a:xfrm>
            <a:off x="9540000" y="2025000"/>
            <a:ext cx="2232000" cy="12738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lIns="90000" tIns="45000" rIns="90000" bIns="45000">
            <a:spAutoFit/>
          </a:bodyPr>
          <a:lstStyle/>
          <a:p>
            <a:r>
              <a:rPr lang="it-IT" sz="1100" b="1" strike="noStrike" spc="-1">
                <a:latin typeface="Arial" panose="020B0604020202020204"/>
              </a:rPr>
              <a:t>SOLIDI</a:t>
            </a:r>
          </a:p>
          <a:p>
            <a:r>
              <a:rPr lang="it-IT" sz="1100" b="0" strike="noStrike" spc="-1">
                <a:latin typeface="Arial" panose="020B0604020202020204"/>
              </a:rPr>
              <a:t>- Masticare bene, sminuzzare il cibo</a:t>
            </a:r>
          </a:p>
          <a:p>
            <a:r>
              <a:rPr lang="it-IT" sz="1100" b="0" strike="noStrike" spc="-1">
                <a:latin typeface="Arial" panose="020B0604020202020204"/>
              </a:rPr>
              <a:t>- Mangiare a piccoli bocconi e lentamente</a:t>
            </a:r>
          </a:p>
          <a:p>
            <a:r>
              <a:rPr lang="it-IT" sz="1100" b="0" strike="noStrike" spc="-1">
                <a:latin typeface="Arial" panose="020B0604020202020204"/>
              </a:rPr>
              <a:t>- Preferire pasti ipocalorici proteici</a:t>
            </a:r>
          </a:p>
        </p:txBody>
      </p:sp>
      <p:sp>
        <p:nvSpPr>
          <p:cNvPr id="120" name="TextShape 4"/>
          <p:cNvSpPr txBox="1"/>
          <p:nvPr/>
        </p:nvSpPr>
        <p:spPr>
          <a:xfrm>
            <a:off x="6048000" y="3056040"/>
            <a:ext cx="2304000" cy="12738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lIns="90000" tIns="45000" rIns="90000" bIns="45000">
            <a:spAutoFit/>
          </a:bodyPr>
          <a:lstStyle/>
          <a:p>
            <a:r>
              <a:rPr lang="it-IT" sz="1100" b="1" strike="noStrike" spc="-1">
                <a:latin typeface="Arial" panose="020B0604020202020204"/>
              </a:rPr>
              <a:t>ALIMENTAZIONE CONSAPEVOLE</a:t>
            </a:r>
          </a:p>
          <a:p>
            <a:r>
              <a:rPr lang="it-IT" sz="1100" b="0" strike="noStrike" spc="-1">
                <a:latin typeface="Arial" panose="020B0604020202020204"/>
              </a:rPr>
              <a:t>- evitare distrazioni durante il pasto</a:t>
            </a:r>
          </a:p>
          <a:p>
            <a:r>
              <a:rPr lang="it-IT" sz="1100" b="0" strike="noStrike" spc="-1">
                <a:latin typeface="Arial" panose="020B0604020202020204"/>
              </a:rPr>
              <a:t>- Schedulare i tempi del pasto</a:t>
            </a:r>
          </a:p>
          <a:p>
            <a:r>
              <a:rPr lang="it-IT" sz="1100" b="0" strike="noStrike" spc="-1">
                <a:latin typeface="Arial" panose="020B0604020202020204"/>
              </a:rPr>
              <a:t>- Prestare attenzione alle sensazioni di fame e sazietà </a:t>
            </a:r>
          </a:p>
        </p:txBody>
      </p:sp>
      <p:sp>
        <p:nvSpPr>
          <p:cNvPr id="121" name="TextShape 5"/>
          <p:cNvSpPr txBox="1"/>
          <p:nvPr/>
        </p:nvSpPr>
        <p:spPr>
          <a:xfrm>
            <a:off x="9540000" y="3753000"/>
            <a:ext cx="2232000" cy="12738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lIns="90000" tIns="45000" rIns="90000" bIns="45000">
            <a:spAutoFit/>
          </a:bodyPr>
          <a:lstStyle/>
          <a:p>
            <a:r>
              <a:rPr lang="it-IT" sz="1100" b="1" strike="noStrike" spc="-1">
                <a:latin typeface="Arial" panose="020B0604020202020204"/>
              </a:rPr>
              <a:t>ATTIVITA’ FISICA</a:t>
            </a:r>
          </a:p>
          <a:p>
            <a:r>
              <a:rPr lang="it-IT" sz="1100" b="0" strike="noStrike" spc="-1">
                <a:latin typeface="Arial" panose="020B0604020202020204"/>
              </a:rPr>
              <a:t>- 150 min/sett di attività moderata o 75 di attività intensa nella fase iniziale</a:t>
            </a:r>
          </a:p>
          <a:p>
            <a:r>
              <a:rPr lang="it-IT" sz="1100" b="0" strike="noStrike" spc="-1">
                <a:latin typeface="Arial" panose="020B0604020202020204"/>
              </a:rPr>
              <a:t>300 min/sett di attività moderata o 150 di attività intensa dopo 4 sett PO + stretching 2 gg/stt</a:t>
            </a:r>
          </a:p>
        </p:txBody>
      </p:sp>
      <p:sp>
        <p:nvSpPr>
          <p:cNvPr id="122" name="TextShape 6"/>
          <p:cNvSpPr txBox="1"/>
          <p:nvPr/>
        </p:nvSpPr>
        <p:spPr>
          <a:xfrm>
            <a:off x="7488000" y="5252040"/>
            <a:ext cx="3096000" cy="7658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lIns="90000" tIns="45000" rIns="90000" bIns="45000">
            <a:spAutoFit/>
          </a:bodyPr>
          <a:lstStyle/>
          <a:p>
            <a:r>
              <a:rPr lang="it-IT" sz="1100" b="1" i="1" strike="noStrike" spc="-1">
                <a:latin typeface="Arial" panose="020B0604020202020204"/>
              </a:rPr>
              <a:t>“STAI SUL PEZZO”</a:t>
            </a:r>
          </a:p>
          <a:p>
            <a:r>
              <a:rPr lang="it-IT" sz="1100" b="0" strike="noStrike" spc="-1">
                <a:latin typeface="Arial" panose="020B0604020202020204"/>
              </a:rPr>
              <a:t>- Traccia i tuoi progressi</a:t>
            </a:r>
          </a:p>
          <a:p>
            <a:r>
              <a:rPr lang="it-IT" sz="1100" b="0" strike="noStrike" spc="-1">
                <a:latin typeface="Arial" panose="020B0604020202020204"/>
              </a:rPr>
              <a:t>- Lavora sulla compliance</a:t>
            </a:r>
          </a:p>
          <a:p>
            <a:r>
              <a:rPr lang="it-IT" sz="1100" b="0" strike="noStrike" spc="-1">
                <a:latin typeface="Arial" panose="020B0604020202020204"/>
              </a:rPr>
              <a:t>- Prosegui in FU nutrizionale +/- psicologico</a:t>
            </a:r>
          </a:p>
        </p:txBody>
      </p:sp>
      <p:sp>
        <p:nvSpPr>
          <p:cNvPr id="123" name="Line 7"/>
          <p:cNvSpPr/>
          <p:nvPr/>
        </p:nvSpPr>
        <p:spPr>
          <a:xfrm>
            <a:off x="9000000" y="1224000"/>
            <a:ext cx="0" cy="396000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24" name="Line 8"/>
          <p:cNvSpPr/>
          <p:nvPr/>
        </p:nvSpPr>
        <p:spPr>
          <a:xfrm flipH="1">
            <a:off x="8352000" y="2016000"/>
            <a:ext cx="64800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25" name="Line 9"/>
          <p:cNvSpPr/>
          <p:nvPr/>
        </p:nvSpPr>
        <p:spPr>
          <a:xfrm>
            <a:off x="9000000" y="2628000"/>
            <a:ext cx="54000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26" name="Line 10"/>
          <p:cNvSpPr/>
          <p:nvPr/>
        </p:nvSpPr>
        <p:spPr>
          <a:xfrm flipH="1">
            <a:off x="8352000" y="3672000"/>
            <a:ext cx="64800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27" name="Line 11"/>
          <p:cNvSpPr/>
          <p:nvPr/>
        </p:nvSpPr>
        <p:spPr>
          <a:xfrm>
            <a:off x="9000000" y="4320000"/>
            <a:ext cx="54000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367530" y="2924810"/>
            <a:ext cx="1512570" cy="151257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487920" y="5157470"/>
            <a:ext cx="1574165" cy="334645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64250" y="2995930"/>
            <a:ext cx="1224280" cy="503555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451975" y="3776980"/>
            <a:ext cx="1574165" cy="189230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70768" y="1992176"/>
            <a:ext cx="10057680" cy="41011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45000">
            <a:normAutofit/>
          </a:bodyPr>
          <a:lstStyle/>
          <a:p>
            <a:pPr marL="266700" indent="-2667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Font typeface="Wingdings" panose="05000000000000000000" pitchFamily="2" charset="2"/>
              <a:buChar char=""/>
            </a:pPr>
            <a:r>
              <a:rPr lang="it-IT" spc="-1" dirty="0">
                <a:solidFill>
                  <a:srgbClr val="404040"/>
                </a:solidFill>
                <a:latin typeface="Times New Roman" panose="02020603050405020304"/>
              </a:rPr>
              <a:t>A</a:t>
            </a:r>
            <a:r>
              <a:rPr lang="it-IT" b="0" strike="noStrike" spc="-1" dirty="0">
                <a:solidFill>
                  <a:srgbClr val="404040"/>
                </a:solidFill>
                <a:latin typeface="Times New Roman" panose="02020603050405020304"/>
              </a:rPr>
              <a:t>limentazione (semi)liquida standardizzata  con adeguamento dei nutrienti  </a:t>
            </a:r>
            <a:endParaRPr lang="it-IT" b="0" strike="noStrike" spc="-1" dirty="0">
              <a:latin typeface="Arial" panose="020B0604020202020204"/>
            </a:endParaRPr>
          </a:p>
          <a:p>
            <a:pPr marL="266700" indent="-2667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Font typeface="Wingdings" panose="05000000000000000000" pitchFamily="2" charset="2"/>
              <a:buChar char=""/>
            </a:pPr>
            <a:r>
              <a:rPr lang="it-IT" b="0" strike="noStrike" spc="-1" dirty="0">
                <a:solidFill>
                  <a:srgbClr val="404040"/>
                </a:solidFill>
                <a:latin typeface="Times New Roman" panose="02020603050405020304"/>
              </a:rPr>
              <a:t>5 pasti al giorno: colazione - 2 pasti principali -  2 spuntini </a:t>
            </a:r>
            <a:endParaRPr lang="it-IT" b="0" strike="noStrike" spc="-1" dirty="0">
              <a:latin typeface="Arial" panose="020B0604020202020204"/>
            </a:endParaRPr>
          </a:p>
          <a:p>
            <a:pPr marL="266700" indent="-2667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Font typeface="Wingdings" panose="05000000000000000000" pitchFamily="2" charset="2"/>
              <a:buChar char=""/>
            </a:pPr>
            <a:r>
              <a:rPr lang="it-IT" b="0" strike="noStrike" spc="-1" dirty="0">
                <a:solidFill>
                  <a:srgbClr val="404040"/>
                </a:solidFill>
                <a:latin typeface="Times New Roman" panose="02020603050405020304"/>
              </a:rPr>
              <a:t>Regole da seguire per la corretta introduzione di cibo ed acqua.</a:t>
            </a:r>
            <a:endParaRPr lang="it-IT" b="0" strike="noStrike" spc="-1" dirty="0">
              <a:latin typeface="Arial" panose="020B0604020202020204"/>
            </a:endParaRPr>
          </a:p>
          <a:p>
            <a:pPr marL="266700" indent="-2667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Font typeface="Wingdings" panose="05000000000000000000" pitchFamily="2" charset="2"/>
              <a:buChar char=""/>
            </a:pPr>
            <a:r>
              <a:rPr lang="it-IT" b="0" strike="noStrike" spc="-1" dirty="0">
                <a:solidFill>
                  <a:srgbClr val="404040"/>
                </a:solidFill>
                <a:latin typeface="Times New Roman" panose="02020603050405020304"/>
              </a:rPr>
              <a:t>Integrazione vitaminica giornaliera per il primo mese dopo l’intervento.</a:t>
            </a:r>
            <a:endParaRPr lang="it-IT" b="0" strike="noStrike" spc="-1" dirty="0">
              <a:latin typeface="Arial" panose="020B0604020202020204"/>
            </a:endParaRPr>
          </a:p>
          <a:p>
            <a:pPr marL="266700" indent="-2667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Font typeface="Wingdings" panose="05000000000000000000" pitchFamily="2" charset="2"/>
              <a:buChar char=""/>
            </a:pPr>
            <a:r>
              <a:rPr lang="it-IT" b="0" strike="noStrike" spc="-1" dirty="0">
                <a:solidFill>
                  <a:srgbClr val="404040"/>
                </a:solidFill>
                <a:latin typeface="Times New Roman" panose="02020603050405020304"/>
              </a:rPr>
              <a:t>Integrazione con fermenti lattici, per i primi 15gg dopo l’intervento.</a:t>
            </a:r>
            <a:endParaRPr lang="it-IT" b="0" strike="noStrike" spc="-1" dirty="0">
              <a:latin typeface="Arial" panose="020B0604020202020204"/>
            </a:endParaRPr>
          </a:p>
          <a:p>
            <a:pPr marL="266700" indent="-2667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Font typeface="Wingdings" panose="05000000000000000000" pitchFamily="2" charset="2"/>
              <a:buChar char=""/>
            </a:pPr>
            <a:r>
              <a:rPr lang="it-IT" b="1" strike="noStrike" spc="-1" dirty="0">
                <a:solidFill>
                  <a:srgbClr val="404040"/>
                </a:solidFill>
                <a:latin typeface="Times New Roman" panose="02020603050405020304"/>
              </a:rPr>
              <a:t>Supplemento proteico giornaliero per il primo mese dopo l’intervento.</a:t>
            </a:r>
            <a:endParaRPr lang="it-IT" b="1" strike="noStrike" spc="-1" dirty="0">
              <a:latin typeface="Arial" panose="020B0604020202020204"/>
            </a:endParaRPr>
          </a:p>
          <a:p>
            <a:pPr marL="266700" indent="-2667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Font typeface="Wingdings" panose="05000000000000000000" pitchFamily="2" charset="2"/>
              <a:buChar char=""/>
            </a:pPr>
            <a:endParaRPr lang="it-IT" sz="1500" b="1" strike="noStrike" spc="-1" dirty="0">
              <a:latin typeface="Arial" panose="020B0604020202020204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1174320" y="572176"/>
            <a:ext cx="10057680" cy="84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it-IT" sz="3600" b="0" strike="noStrike" spc="-1" dirty="0">
                <a:latin typeface="Arial" panose="020B0604020202020204"/>
              </a:rPr>
              <a:t>La nostra esperienza nel </a:t>
            </a:r>
            <a:r>
              <a:rPr lang="it-IT" sz="3600" b="0" strike="noStrike" spc="-1" dirty="0" err="1">
                <a:latin typeface="Arial" panose="020B0604020202020204"/>
              </a:rPr>
              <a:t>perioperatorio</a:t>
            </a:r>
            <a:endParaRPr lang="it-IT" sz="3600" b="0" strike="noStrike" spc="-1" dirty="0">
              <a:latin typeface="Arial" panose="020B0604020202020204"/>
            </a:endParaRPr>
          </a:p>
        </p:txBody>
      </p:sp>
      <p:pic>
        <p:nvPicPr>
          <p:cNvPr id="108" name="Picture 107"/>
          <p:cNvPicPr/>
          <p:nvPr/>
        </p:nvPicPr>
        <p:blipFill>
          <a:blip r:embed="rId2"/>
          <a:stretch>
            <a:fillRect/>
          </a:stretch>
        </p:blipFill>
        <p:spPr>
          <a:xfrm>
            <a:off x="7992000" y="1512000"/>
            <a:ext cx="3717360" cy="1873080"/>
          </a:xfrm>
          <a:prstGeom prst="rect">
            <a:avLst/>
          </a:prstGeom>
          <a:ln>
            <a:noFill/>
          </a:ln>
        </p:spPr>
      </p:pic>
      <p:pic>
        <p:nvPicPr>
          <p:cNvPr id="109" name="Picture 108"/>
          <p:cNvPicPr/>
          <p:nvPr/>
        </p:nvPicPr>
        <p:blipFill>
          <a:blip r:embed="rId3"/>
          <a:stretch>
            <a:fillRect/>
          </a:stretch>
        </p:blipFill>
        <p:spPr>
          <a:xfrm>
            <a:off x="7464152" y="4509120"/>
            <a:ext cx="1512168" cy="1512168"/>
          </a:xfrm>
          <a:prstGeom prst="rect">
            <a:avLst/>
          </a:prstGeom>
          <a:ln>
            <a:noFill/>
          </a:ln>
        </p:spPr>
      </p:pic>
      <p:pic>
        <p:nvPicPr>
          <p:cNvPr id="110" name="Picture 109"/>
          <p:cNvPicPr/>
          <p:nvPr/>
        </p:nvPicPr>
        <p:blipFill>
          <a:blip r:embed="rId4"/>
          <a:stretch>
            <a:fillRect/>
          </a:stretch>
        </p:blipFill>
        <p:spPr>
          <a:xfrm>
            <a:off x="9144000" y="3564000"/>
            <a:ext cx="1411200" cy="1224000"/>
          </a:xfrm>
          <a:prstGeom prst="rect">
            <a:avLst/>
          </a:prstGeom>
          <a:ln>
            <a:noFill/>
          </a:ln>
        </p:spPr>
      </p:pic>
      <p:pic>
        <p:nvPicPr>
          <p:cNvPr id="111" name="Picture 1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56000" y="3996000"/>
            <a:ext cx="1092240" cy="720000"/>
          </a:xfrm>
          <a:prstGeom prst="rect">
            <a:avLst/>
          </a:prstGeom>
          <a:ln>
            <a:noFill/>
          </a:ln>
        </p:spPr>
      </p:pic>
      <p:pic>
        <p:nvPicPr>
          <p:cNvPr id="112" name="Picture 111"/>
          <p:cNvPicPr/>
          <p:nvPr/>
        </p:nvPicPr>
        <p:blipFill>
          <a:blip r:embed="rId6"/>
          <a:stretch>
            <a:fillRect/>
          </a:stretch>
        </p:blipFill>
        <p:spPr>
          <a:xfrm>
            <a:off x="9251640" y="5184000"/>
            <a:ext cx="972360" cy="728280"/>
          </a:xfrm>
          <a:prstGeom prst="rect">
            <a:avLst/>
          </a:prstGeom>
          <a:ln>
            <a:noFill/>
          </a:ln>
        </p:spPr>
      </p:pic>
      <p:pic>
        <p:nvPicPr>
          <p:cNvPr id="113" name="Picture 112"/>
          <p:cNvPicPr/>
          <p:nvPr/>
        </p:nvPicPr>
        <p:blipFill>
          <a:blip r:embed="rId7"/>
          <a:srcRect b="14995"/>
          <a:stretch>
            <a:fillRect/>
          </a:stretch>
        </p:blipFill>
        <p:spPr>
          <a:xfrm>
            <a:off x="10476000" y="4858560"/>
            <a:ext cx="959040" cy="1225080"/>
          </a:xfrm>
          <a:prstGeom prst="rect">
            <a:avLst/>
          </a:prstGeom>
          <a:ln>
            <a:noFill/>
          </a:ln>
        </p:spPr>
      </p:pic>
      <p:pic>
        <p:nvPicPr>
          <p:cNvPr id="114" name="Picture 113"/>
          <p:cNvPicPr/>
          <p:nvPr/>
        </p:nvPicPr>
        <p:blipFill>
          <a:blip r:embed="rId8"/>
          <a:stretch>
            <a:fillRect/>
          </a:stretch>
        </p:blipFill>
        <p:spPr>
          <a:xfrm>
            <a:off x="5276744" y="5065200"/>
            <a:ext cx="1755360" cy="982800"/>
          </a:xfrm>
          <a:prstGeom prst="rect">
            <a:avLst/>
          </a:prstGeom>
          <a:ln>
            <a:noFill/>
          </a:ln>
        </p:spPr>
      </p:pic>
      <p:sp>
        <p:nvSpPr>
          <p:cNvPr id="5" name="Rectangles 4"/>
          <p:cNvSpPr/>
          <p:nvPr/>
        </p:nvSpPr>
        <p:spPr>
          <a:xfrm>
            <a:off x="10560685" y="2060575"/>
            <a:ext cx="791845" cy="36004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1174320" y="936720"/>
            <a:ext cx="10057680" cy="84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it-IT" sz="4800" b="1" i="1" strike="noStrike" spc="-52">
                <a:solidFill>
                  <a:srgbClr val="404040"/>
                </a:solidFill>
                <a:latin typeface="Times New Roman" panose="02020603050405020304"/>
              </a:rPr>
              <a:t>Valutazione nutrizionale:</a:t>
            </a:r>
            <a:endParaRPr lang="it-IT" sz="4800" b="0" strike="noStrike" spc="-1">
              <a:latin typeface="Arial" panose="020B0604020202020204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1212840" y="1834560"/>
            <a:ext cx="10057680" cy="502416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45000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endParaRPr lang="it-IT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1800" b="1" i="1" strike="noStrike" spc="-1">
                <a:solidFill>
                  <a:srgbClr val="404040"/>
                </a:solidFill>
                <a:latin typeface="Times New Roman" panose="02020603050405020304"/>
              </a:rPr>
              <a:t>POST-OPERATORIA (20-30gg):</a:t>
            </a: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1800" b="0" strike="noStrike" spc="-1">
                <a:solidFill>
                  <a:srgbClr val="404040"/>
                </a:solidFill>
                <a:latin typeface="Times New Roman" panose="02020603050405020304"/>
              </a:rPr>
              <a:t>               → rivalutazione dei valori antropometrici</a:t>
            </a: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1800" b="0" strike="noStrike" spc="-1">
                <a:solidFill>
                  <a:srgbClr val="404040"/>
                </a:solidFill>
                <a:latin typeface="Times New Roman" panose="02020603050405020304"/>
              </a:rPr>
              <a:t>               → </a:t>
            </a:r>
            <a:r>
              <a:rPr lang="it-IT" sz="1800" b="0" u="sng" strike="noStrike" spc="-1">
                <a:solidFill>
                  <a:srgbClr val="404040"/>
                </a:solidFill>
                <a:latin typeface="Times New Roman" panose="02020603050405020304"/>
              </a:rPr>
              <a:t>valutazione compliance ed aderenza alla dieta </a:t>
            </a:r>
            <a:endParaRPr lang="it-IT" sz="1800" b="0" u="sng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1800" b="0" strike="noStrike" spc="-1">
                <a:solidFill>
                  <a:srgbClr val="404040"/>
                </a:solidFill>
                <a:latin typeface="Times New Roman" panose="02020603050405020304"/>
              </a:rPr>
              <a:t>               →</a:t>
            </a:r>
            <a:r>
              <a:rPr lang="it-IT" sz="1800" b="0" u="sng" strike="noStrike" spc="-1">
                <a:solidFill>
                  <a:srgbClr val="404040"/>
                </a:solidFill>
                <a:latin typeface="Times New Roman" panose="02020603050405020304"/>
              </a:rPr>
              <a:t> valutazione eventuali difficoltà all’alimentazione (es. vomito/disfagia per solidi/semisolidi)</a:t>
            </a:r>
            <a:endParaRPr lang="it-IT" sz="1800" b="0" u="sng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1800" b="0" strike="noStrike" spc="-1">
                <a:solidFill>
                  <a:srgbClr val="404040"/>
                </a:solidFill>
                <a:latin typeface="Times New Roman" panose="02020603050405020304"/>
              </a:rPr>
              <a:t>               → </a:t>
            </a:r>
            <a:r>
              <a:rPr lang="it-IT" sz="1800" b="1" strike="noStrike" spc="-1">
                <a:solidFill>
                  <a:srgbClr val="404040"/>
                </a:solidFill>
                <a:latin typeface="Times New Roman" panose="02020603050405020304"/>
              </a:rPr>
              <a:t>definizione di un piano nutrizionale PERSONALIZZATO</a:t>
            </a: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1800" b="0" strike="noStrike" spc="-1">
                <a:solidFill>
                  <a:srgbClr val="404040"/>
                </a:solidFill>
                <a:latin typeface="Times New Roman" panose="02020603050405020304"/>
              </a:rPr>
              <a:t>               → controllo EE per </a:t>
            </a:r>
            <a:r>
              <a:rPr lang="it-IT" sz="1800" b="1" strike="noStrike" spc="-1">
                <a:solidFill>
                  <a:srgbClr val="404040"/>
                </a:solidFill>
                <a:latin typeface="Times New Roman" panose="02020603050405020304"/>
              </a:rPr>
              <a:t>screening nutrizionale (ulteriore integrazione?) e metabolico </a:t>
            </a:r>
            <a:endParaRPr lang="it-IT" sz="1800" b="1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1800" b="1" strike="noStrike" spc="-1">
                <a:solidFill>
                  <a:srgbClr val="404040"/>
                </a:solidFill>
                <a:latin typeface="Times New Roman" panose="02020603050405020304"/>
              </a:rPr>
              <a:t>  </a:t>
            </a:r>
            <a:endParaRPr lang="it-IT" sz="1800" b="1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endParaRPr lang="it-IT" sz="1800" b="1" strike="noStrike" spc="-1">
              <a:latin typeface="Arial" panose="020B0604020202020204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88030" y="2421255"/>
            <a:ext cx="1151890" cy="575945"/>
          </a:xfrm>
          <a:prstGeom prst="ellips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1174320" y="936720"/>
            <a:ext cx="10057680" cy="84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it-IT" sz="4800" b="1" i="1" strike="noStrike" spc="-52">
                <a:solidFill>
                  <a:srgbClr val="404040"/>
                </a:solidFill>
                <a:latin typeface="Times New Roman" panose="02020603050405020304"/>
              </a:rPr>
              <a:t>Valutazione nutrizionale:</a:t>
            </a:r>
            <a:endParaRPr lang="it-IT" sz="4800" b="0" strike="noStrike" spc="-1">
              <a:latin typeface="Arial" panose="020B0604020202020204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623560" y="1917110"/>
            <a:ext cx="10057680" cy="502416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45000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endParaRPr lang="it-IT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1800" b="1" i="1" strike="noStrike" spc="-1">
                <a:solidFill>
                  <a:srgbClr val="404040"/>
                </a:solidFill>
                <a:latin typeface="Times New Roman" panose="02020603050405020304"/>
              </a:rPr>
              <a:t>POST-OPERATORIA (60 -180gg):</a:t>
            </a: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1800" b="0" strike="noStrike" spc="-1">
                <a:solidFill>
                  <a:srgbClr val="404040"/>
                </a:solidFill>
                <a:latin typeface="Times New Roman" panose="02020603050405020304"/>
              </a:rPr>
              <a:t>               →</a:t>
            </a:r>
            <a:r>
              <a:rPr lang="it-IT" sz="1800" b="1" strike="noStrike" spc="-1">
                <a:solidFill>
                  <a:srgbClr val="404040"/>
                </a:solidFill>
                <a:latin typeface="Times New Roman" panose="02020603050405020304"/>
              </a:rPr>
              <a:t> rivalutazione dei valori antropometrici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pc="-1">
                <a:solidFill>
                  <a:srgbClr val="404040"/>
                </a:solidFill>
                <a:latin typeface="Times New Roman" panose="02020603050405020304"/>
                <a:sym typeface="+mn-ea"/>
              </a:rPr>
              <a:t>               → ri</a:t>
            </a:r>
            <a:r>
              <a:rPr lang="it-IT" u="sng" spc="-1">
                <a:solidFill>
                  <a:srgbClr val="404040"/>
                </a:solidFill>
                <a:latin typeface="Times New Roman" panose="02020603050405020304"/>
                <a:sym typeface="+mn-ea"/>
              </a:rPr>
              <a:t>valutazione compliance ed aderenza alla dieta personalizzata</a:t>
            </a:r>
            <a:endParaRPr lang="it-IT" b="0" u="sng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endParaRPr lang="it-IT" sz="1800" b="1" strike="noStrike" spc="-1">
              <a:solidFill>
                <a:srgbClr val="404040"/>
              </a:solidFill>
              <a:latin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1800" b="1" strike="noStrike" spc="-1">
                <a:solidFill>
                  <a:srgbClr val="404040"/>
                </a:solidFill>
                <a:latin typeface="Times New Roman" panose="02020603050405020304"/>
              </a:rPr>
              <a:t> </a:t>
            </a:r>
            <a:r>
              <a:rPr lang="it-IT" b="1" i="1" spc="-1">
                <a:solidFill>
                  <a:srgbClr val="404040"/>
                </a:solidFill>
                <a:latin typeface="Times New Roman" panose="02020603050405020304"/>
                <a:sym typeface="+mn-ea"/>
              </a:rPr>
              <a:t>POST-OPERATORIA (&gt;180gg):</a:t>
            </a:r>
            <a:endParaRPr lang="it-IT" b="0" i="1" strike="noStrike" spc="-1">
              <a:solidFill>
                <a:srgbClr val="404040"/>
              </a:solidFill>
              <a:latin typeface="Arial" panose="020B0604020202020204"/>
              <a:sym typeface="+mn-ea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1800" b="1" strike="noStrike" spc="-1">
                <a:solidFill>
                  <a:srgbClr val="404040"/>
                </a:solidFill>
                <a:latin typeface="Times New Roman" panose="02020603050405020304"/>
              </a:rPr>
              <a:t>              - programmare 1-2 controlli l’anno per monitarare il peso e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1800" b="1" strike="noStrike" spc="-1">
                <a:solidFill>
                  <a:srgbClr val="404040"/>
                </a:solidFill>
                <a:latin typeface="Times New Roman" panose="02020603050405020304"/>
              </a:rPr>
              <a:t>                la aderenza ad uno stile di vita corretto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1800" b="1" strike="noStrike" spc="-1">
                <a:solidFill>
                  <a:srgbClr val="404040"/>
                </a:solidFill>
                <a:latin typeface="Times New Roman" panose="02020603050405020304"/>
              </a:rPr>
              <a:t>         </a:t>
            </a:r>
            <a:r>
              <a:rPr lang="it-IT" sz="1800" b="1" u="sng" strike="noStrike" spc="-1">
                <a:solidFill>
                  <a:srgbClr val="404040"/>
                </a:solidFill>
                <a:latin typeface="Times New Roman" panose="02020603050405020304"/>
              </a:rPr>
              <a:t>     - adeguamento della dieta alle esigenze personali!!!</a:t>
            </a:r>
            <a:r>
              <a:rPr lang="it-IT" sz="1800" b="1" strike="noStrike" spc="-1">
                <a:solidFill>
                  <a:srgbClr val="404040"/>
                </a:solidFill>
                <a:latin typeface="Times New Roman" panose="02020603050405020304"/>
              </a:rPr>
              <a:t>             </a:t>
            </a: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1800" b="0" strike="noStrike" spc="-1">
                <a:solidFill>
                  <a:srgbClr val="404040"/>
                </a:solidFill>
                <a:latin typeface="Times New Roman" panose="02020603050405020304"/>
              </a:rPr>
              <a:t>       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1800" b="0" strike="noStrike" spc="-1">
                <a:solidFill>
                  <a:srgbClr val="404040"/>
                </a:solidFill>
                <a:latin typeface="Times New Roman" panose="02020603050405020304"/>
              </a:rPr>
              <a:t>          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1800" b="0" strike="noStrike" spc="-1">
                <a:solidFill>
                  <a:srgbClr val="404040"/>
                </a:solidFill>
                <a:latin typeface="Times New Roman" panose="02020603050405020304"/>
              </a:rPr>
              <a:t>        </a:t>
            </a: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endParaRPr lang="it-IT" sz="1800" b="0" strike="noStrike" spc="-1">
              <a:latin typeface="Arial" panose="020B0604020202020204"/>
            </a:endParaRPr>
          </a:p>
        </p:txBody>
      </p:sp>
      <p:pic>
        <p:nvPicPr>
          <p:cNvPr id="428" name="Google Shape;428;p19"/>
          <p:cNvPicPr preferRelativeResize="0"/>
          <p:nvPr/>
        </p:nvPicPr>
        <p:blipFill rotWithShape="1">
          <a:blip r:embed="rId2"/>
          <a:srcRect l="36240" t="37102" r="44541" b="20972"/>
          <a:stretch>
            <a:fillRect/>
          </a:stretch>
        </p:blipFill>
        <p:spPr>
          <a:xfrm>
            <a:off x="7896225" y="1772920"/>
            <a:ext cx="3650615" cy="37153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7968615" y="1341120"/>
            <a:ext cx="4088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/>
              <a:t>La perdita di peso nel primo mese predice il tasso di successo!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7466330" y="5640070"/>
            <a:ext cx="44621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en-US" sz="1400"/>
              <a:t>Matteo MV et al. Obes. Surg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64</TotalTime>
  <Words>935</Words>
  <Application>Microsoft Office PowerPoint</Application>
  <PresentationFormat>Widescreen</PresentationFormat>
  <Paragraphs>130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TUF1</cp:lastModifiedBy>
  <cp:revision>129</cp:revision>
  <dcterms:created xsi:type="dcterms:W3CDTF">2022-02-27T17:36:00Z</dcterms:created>
  <dcterms:modified xsi:type="dcterms:W3CDTF">2025-10-31T08:25:06Z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ntentTypeId">
    <vt:lpwstr>0x01010079F111ED35F8CC479449609E8A0923A6</vt:lpwstr>
  </property>
  <property fmtid="{D5CDD505-2E9C-101B-9397-08002B2CF9AE}" pid="4" name="PresentationFormat">
    <vt:lpwstr>Widescreen</vt:lpwstr>
  </property>
  <property fmtid="{D5CDD505-2E9C-101B-9397-08002B2CF9AE}" pid="5" name="Slides">
    <vt:i4>10</vt:i4>
  </property>
  <property fmtid="{D5CDD505-2E9C-101B-9397-08002B2CF9AE}" pid="6" name="ICV">
    <vt:lpwstr>21C04C2E2AC04A8A94424E1DCF990C8D_12</vt:lpwstr>
  </property>
  <property fmtid="{D5CDD505-2E9C-101B-9397-08002B2CF9AE}" pid="7" name="KSOProductBuildVer">
    <vt:lpwstr>1033-12.2.0.22549</vt:lpwstr>
  </property>
</Properties>
</file>